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presProps.xml" ContentType="application/vnd.openxmlformats-officedocument.presentationml.presPro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729360" y="3260160"/>
            <a:ext cx="76885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466920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729360" y="326016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4669200" y="326016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/>
          </p:nvPr>
        </p:nvSpPr>
        <p:spPr>
          <a:xfrm>
            <a:off x="3328920" y="207900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/>
          </p:nvPr>
        </p:nvSpPr>
        <p:spPr>
          <a:xfrm>
            <a:off x="5928480" y="207900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/>
          </p:nvPr>
        </p:nvSpPr>
        <p:spPr>
          <a:xfrm>
            <a:off x="729360" y="326016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/>
          </p:nvPr>
        </p:nvSpPr>
        <p:spPr>
          <a:xfrm>
            <a:off x="3328920" y="326016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/>
          </p:nvPr>
        </p:nvSpPr>
        <p:spPr>
          <a:xfrm>
            <a:off x="5928480" y="326016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37519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4669200" y="2079000"/>
            <a:ext cx="37519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729360" y="1318680"/>
            <a:ext cx="7688520" cy="2481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69200" y="2079000"/>
            <a:ext cx="37519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729360" y="326016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37519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66920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4669200" y="326016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466920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729360" y="3260160"/>
            <a:ext cx="76885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729360" y="3260160"/>
            <a:ext cx="76885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466920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729360" y="326016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/>
          </p:nvPr>
        </p:nvSpPr>
        <p:spPr>
          <a:xfrm>
            <a:off x="4669200" y="326016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3328920" y="207900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/>
          </p:nvPr>
        </p:nvSpPr>
        <p:spPr>
          <a:xfrm>
            <a:off x="5928480" y="207900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/>
          </p:nvPr>
        </p:nvSpPr>
        <p:spPr>
          <a:xfrm>
            <a:off x="729360" y="326016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6"/>
          <p:cNvSpPr>
            <a:spLocks noGrp="1"/>
          </p:cNvSpPr>
          <p:nvPr>
            <p:ph/>
          </p:nvPr>
        </p:nvSpPr>
        <p:spPr>
          <a:xfrm>
            <a:off x="3328920" y="326016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7"/>
          <p:cNvSpPr>
            <a:spLocks noGrp="1"/>
          </p:cNvSpPr>
          <p:nvPr>
            <p:ph/>
          </p:nvPr>
        </p:nvSpPr>
        <p:spPr>
          <a:xfrm>
            <a:off x="5928480" y="3260160"/>
            <a:ext cx="247536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37519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4669200" y="2079000"/>
            <a:ext cx="37519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729360" y="1318680"/>
            <a:ext cx="7688520" cy="2481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69200" y="2079000"/>
            <a:ext cx="37519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729360" y="326016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3751920" cy="22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6920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669200" y="326016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669200" y="2079000"/>
            <a:ext cx="37519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729360" y="3260160"/>
            <a:ext cx="7688520" cy="107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9ed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10;p2"/>
          <p:cNvSpPr/>
          <p:nvPr/>
        </p:nvSpPr>
        <p:spPr>
          <a:xfrm>
            <a:off x="0" y="0"/>
            <a:ext cx="9143640" cy="48744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" name="Google Shape;11;p2"/>
          <p:cNvGrpSpPr/>
          <p:nvPr/>
        </p:nvGrpSpPr>
        <p:grpSpPr>
          <a:xfrm>
            <a:off x="530280" y="1205640"/>
            <a:ext cx="1342800" cy="17280"/>
            <a:chOff x="530280" y="1205640"/>
            <a:chExt cx="1342800" cy="17280"/>
          </a:xfrm>
        </p:grpSpPr>
        <p:sp>
          <p:nvSpPr>
            <p:cNvPr id="2" name="Google Shape;12;p2"/>
            <p:cNvSpPr/>
            <p:nvPr/>
          </p:nvSpPr>
          <p:spPr>
            <a:xfrm rot="16200000">
              <a:off x="1380600" y="730440"/>
              <a:ext cx="17280" cy="96732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" name="Google Shape;13;p2"/>
            <p:cNvSpPr/>
            <p:nvPr/>
          </p:nvSpPr>
          <p:spPr>
            <a:xfrm rot="16200000">
              <a:off x="1009440" y="726480"/>
              <a:ext cx="17280" cy="97560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29360" y="1322280"/>
            <a:ext cx="7687800" cy="16642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r>
              <a:rPr b="0" lang="fr-FR" sz="4200" spc="-1" strike="noStrike">
                <a:solidFill>
                  <a:srgbClr val="000000"/>
                </a:solidFill>
                <a:latin typeface="Arial"/>
              </a:rPr>
              <a:t>Cliquez pour éditer le format du texte-titre</a:t>
            </a:r>
            <a:endParaRPr b="0" lang="fr-FR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ldNum"/>
          </p:nvPr>
        </p:nvSpPr>
        <p:spPr>
          <a:xfrm>
            <a:off x="853632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B54BC941-B906-4D01-8ADF-65728F1DCBBE}" type="slidenum">
              <a:rPr b="0" lang="fr-FR" sz="1000" spc="-1" strike="noStrike">
                <a:solidFill>
                  <a:srgbClr val="595959"/>
                </a:solidFill>
                <a:latin typeface="Lato"/>
                <a:ea typeface="Lato"/>
              </a:rPr>
              <a:t>&lt;numéro&gt;</a:t>
            </a:fld>
            <a:endParaRPr b="0" lang="fr-FR" sz="1000" spc="-1" strike="noStrike">
              <a:latin typeface="Times New Roman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Cliquez pour éditer le format du plan de texte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Second niveau de plan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Troisième niveau de plan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Quatrième niveau de plan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Cinquième niveau de plan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Sixième niveau de plan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Septième niveau de plan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24;p4"/>
          <p:cNvSpPr/>
          <p:nvPr/>
        </p:nvSpPr>
        <p:spPr>
          <a:xfrm>
            <a:off x="0" y="0"/>
            <a:ext cx="9143640" cy="48744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44" name="Google Shape;25;p4"/>
          <p:cNvGrpSpPr/>
          <p:nvPr/>
        </p:nvGrpSpPr>
        <p:grpSpPr>
          <a:xfrm>
            <a:off x="530280" y="1205640"/>
            <a:ext cx="1342800" cy="17280"/>
            <a:chOff x="530280" y="1205640"/>
            <a:chExt cx="1342800" cy="17280"/>
          </a:xfrm>
        </p:grpSpPr>
        <p:sp>
          <p:nvSpPr>
            <p:cNvPr id="45" name="Google Shape;26;p4"/>
            <p:cNvSpPr/>
            <p:nvPr/>
          </p:nvSpPr>
          <p:spPr>
            <a:xfrm rot="16200000">
              <a:off x="1380600" y="730440"/>
              <a:ext cx="17280" cy="967320"/>
            </a:xfrm>
            <a:prstGeom prst="rect">
              <a:avLst/>
            </a:pr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" name="Google Shape;27;p4"/>
            <p:cNvSpPr/>
            <p:nvPr/>
          </p:nvSpPr>
          <p:spPr>
            <a:xfrm rot="16200000">
              <a:off x="1009440" y="726480"/>
              <a:ext cx="17280" cy="97560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88000"/>
          </a:bodyPr>
          <a:p>
            <a:r>
              <a:rPr b="0" lang="fr-FR" sz="2600" spc="-1" strike="noStrike">
                <a:solidFill>
                  <a:srgbClr val="000000"/>
                </a:solidFill>
                <a:latin typeface="Arial"/>
              </a:rPr>
              <a:t>Cliquez pour éditer le format du texte-titre</a:t>
            </a:r>
            <a:endParaRPr b="0" lang="fr-F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300" spc="-1" strike="noStrike">
                <a:solidFill>
                  <a:srgbClr val="000000"/>
                </a:solidFill>
                <a:latin typeface="Arial"/>
              </a:rPr>
              <a:t>Cliquez pour éditer le format du plan de texte</a:t>
            </a:r>
            <a:endParaRPr b="0" lang="fr-FR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300" spc="-1" strike="noStrike">
                <a:solidFill>
                  <a:srgbClr val="000000"/>
                </a:solidFill>
                <a:latin typeface="Arial"/>
              </a:rPr>
              <a:t>Second niveau de plan</a:t>
            </a:r>
            <a:endParaRPr b="0" lang="fr-FR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300" spc="-1" strike="noStrike">
                <a:solidFill>
                  <a:srgbClr val="000000"/>
                </a:solidFill>
                <a:latin typeface="Arial"/>
              </a:rPr>
              <a:t>Troisième niveau de plan</a:t>
            </a:r>
            <a:endParaRPr b="0" lang="fr-FR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300" spc="-1" strike="noStrike">
                <a:solidFill>
                  <a:srgbClr val="000000"/>
                </a:solidFill>
                <a:latin typeface="Arial"/>
              </a:rPr>
              <a:t>Quatrième niveau de plan</a:t>
            </a:r>
            <a:endParaRPr b="0" lang="fr-FR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300" spc="-1" strike="noStrike">
                <a:solidFill>
                  <a:srgbClr val="000000"/>
                </a:solidFill>
                <a:latin typeface="Arial"/>
              </a:rPr>
              <a:t>Cinquième niveau de plan</a:t>
            </a:r>
            <a:endParaRPr b="0" lang="fr-FR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300" spc="-1" strike="noStrike">
                <a:solidFill>
                  <a:srgbClr val="000000"/>
                </a:solidFill>
                <a:latin typeface="Arial"/>
              </a:rPr>
              <a:t>Sixième niveau de plan</a:t>
            </a:r>
            <a:endParaRPr b="0" lang="fr-FR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300" spc="-1" strike="noStrike">
                <a:solidFill>
                  <a:srgbClr val="000000"/>
                </a:solidFill>
                <a:latin typeface="Arial"/>
              </a:rPr>
              <a:t>Septième niveau de plan</a:t>
            </a:r>
            <a:endParaRPr b="0" lang="fr-FR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sldNum"/>
          </p:nvPr>
        </p:nvSpPr>
        <p:spPr>
          <a:xfrm>
            <a:off x="853632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rm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6C07AD4F-3DFF-4651-B08A-B12965AC723B}" type="slidenum">
              <a:rPr b="0" lang="fr-FR" sz="1000" spc="-1" strike="noStrike">
                <a:solidFill>
                  <a:srgbClr val="595959"/>
                </a:solidFill>
                <a:latin typeface="Lato"/>
                <a:ea typeface="Lato"/>
              </a:rPr>
              <a:t>&lt;numéro&gt;</a:t>
            </a:fld>
            <a:endParaRPr b="0" lang="fr-FR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1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729360" y="1322280"/>
            <a:ext cx="8080560" cy="18500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4200" spc="-1" strike="noStrike">
                <a:solidFill>
                  <a:srgbClr val="1a1a1a"/>
                </a:solidFill>
                <a:latin typeface="Raleway"/>
                <a:ea typeface="Raleway"/>
              </a:rPr>
              <a:t>Projet 6 OC :</a:t>
            </a:r>
            <a:endParaRPr b="0" lang="fr-FR" sz="4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2310" spc="-1" strike="noStrike">
                <a:solidFill>
                  <a:srgbClr val="1a1a1a"/>
                </a:solidFill>
                <a:latin typeface="Raleway"/>
                <a:ea typeface="Raleway"/>
              </a:rPr>
              <a:t> “</a:t>
            </a:r>
            <a:r>
              <a:rPr b="0" lang="fr-FR" sz="2310" spc="-1" strike="noStrike">
                <a:solidFill>
                  <a:srgbClr val="1a1a1a"/>
                </a:solidFill>
                <a:latin typeface="Raleway"/>
                <a:ea typeface="Raleway"/>
              </a:rPr>
              <a:t>Classifiez automatiquement des biens de consommation”</a:t>
            </a:r>
            <a:endParaRPr b="0" lang="fr-FR" sz="23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subTitle"/>
          </p:nvPr>
        </p:nvSpPr>
        <p:spPr>
          <a:xfrm>
            <a:off x="729720" y="3173040"/>
            <a:ext cx="7687800" cy="12859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fr-FR" sz="1640" spc="-1" strike="noStrike">
                <a:solidFill>
                  <a:srgbClr val="595959"/>
                </a:solidFill>
                <a:latin typeface="Lato"/>
                <a:ea typeface="Lato"/>
              </a:rPr>
              <a:t>- Problématique</a:t>
            </a:r>
            <a:endParaRPr b="0" lang="fr-FR" sz="1640" spc="-1" strike="noStrike">
              <a:latin typeface="Arial"/>
            </a:endParaRPr>
          </a:p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fr-FR" sz="1640" spc="-1" strike="noStrike">
                <a:solidFill>
                  <a:srgbClr val="595959"/>
                </a:solidFill>
                <a:latin typeface="Lato"/>
                <a:ea typeface="Lato"/>
              </a:rPr>
              <a:t>- EDA</a:t>
            </a:r>
            <a:endParaRPr b="0" lang="fr-FR" sz="1640" spc="-1" strike="noStrike">
              <a:latin typeface="Arial"/>
            </a:endParaRPr>
          </a:p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fr-FR" sz="1640" spc="-1" strike="noStrike">
                <a:solidFill>
                  <a:srgbClr val="595959"/>
                </a:solidFill>
                <a:latin typeface="Lato"/>
                <a:ea typeface="Lato"/>
              </a:rPr>
              <a:t>- NLP et Computer vision</a:t>
            </a:r>
            <a:endParaRPr b="0" lang="fr-FR" sz="1640" spc="-1" strike="noStrike">
              <a:latin typeface="Arial"/>
            </a:endParaRPr>
          </a:p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fr-FR" sz="1640" spc="-1" strike="noStrike">
                <a:solidFill>
                  <a:srgbClr val="595959"/>
                </a:solidFill>
                <a:latin typeface="Lato"/>
                <a:ea typeface="Lato"/>
              </a:rPr>
              <a:t>- Partitionnement non supervisé et métrique</a:t>
            </a:r>
            <a:endParaRPr b="0" lang="fr-FR" sz="1640" spc="-1" strike="noStrike">
              <a:latin typeface="Arial"/>
            </a:endParaRPr>
          </a:p>
          <a:p>
            <a:pPr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fr-FR" sz="1640" spc="-1" strike="noStrike">
                <a:solidFill>
                  <a:srgbClr val="595959"/>
                </a:solidFill>
                <a:latin typeface="Lato"/>
                <a:ea typeface="Lato"/>
              </a:rPr>
              <a:t>- Conclusion</a:t>
            </a:r>
            <a:endParaRPr b="0" lang="fr-FR" sz="164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744480" y="510840"/>
            <a:ext cx="82483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48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2160" spc="-1" strike="noStrike">
                <a:solidFill>
                  <a:srgbClr val="1a1a1a"/>
                </a:solidFill>
                <a:latin typeface="Raleway"/>
                <a:ea typeface="Raleway"/>
              </a:rPr>
              <a:t>Partitionnement text embedding pré-entraîné, encodage de phrase et réseau neuronal</a:t>
            </a:r>
            <a:endParaRPr b="0" lang="fr-FR" sz="216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2600" spc="-1" strike="noStrike">
                <a:solidFill>
                  <a:srgbClr val="1a1a1a"/>
                </a:solidFill>
                <a:latin typeface="Raleway"/>
                <a:ea typeface="Raleway"/>
              </a:rPr>
              <a:t>           </a:t>
            </a:r>
            <a:r>
              <a:rPr b="1" lang="fr-FR" sz="2380" spc="-1" strike="noStrike">
                <a:solidFill>
                  <a:srgbClr val="1a1a1a"/>
                </a:solidFill>
                <a:latin typeface="Raleway"/>
                <a:ea typeface="Raleway"/>
              </a:rPr>
              <a:t>Doc2Vec </a:t>
            </a:r>
            <a:r>
              <a:rPr b="1" lang="fr-FR" sz="2600" spc="-1" strike="noStrike">
                <a:solidFill>
                  <a:srgbClr val="1a1a1a"/>
                </a:solidFill>
                <a:latin typeface="Raleway"/>
                <a:ea typeface="Raleway"/>
              </a:rPr>
              <a:t>              </a:t>
            </a:r>
            <a:r>
              <a:rPr b="1" lang="fr-FR" sz="2380" spc="-1" strike="noStrike">
                <a:solidFill>
                  <a:srgbClr val="1a1a1a"/>
                </a:solidFill>
                <a:latin typeface="Raleway"/>
                <a:ea typeface="Raleway"/>
              </a:rPr>
              <a:t>BERT </a:t>
            </a:r>
            <a:r>
              <a:rPr b="1" lang="fr-FR" sz="820" spc="-1" strike="noStrike">
                <a:solidFill>
                  <a:srgbClr val="1a1a1a"/>
                </a:solidFill>
                <a:latin typeface="Raleway"/>
                <a:ea typeface="Raleway"/>
              </a:rPr>
              <a:t>('distiluse-base-multilingual-cased-v1)</a:t>
            </a:r>
            <a:r>
              <a:rPr b="1" lang="fr-FR" sz="2380" spc="-1" strike="noStrike">
                <a:solidFill>
                  <a:srgbClr val="1a1a1a"/>
                </a:solidFill>
                <a:latin typeface="Raleway"/>
                <a:ea typeface="Raleway"/>
              </a:rPr>
              <a:t> </a:t>
            </a:r>
            <a:r>
              <a:rPr b="1" lang="fr-FR" sz="2600" spc="-1" strike="noStrike">
                <a:solidFill>
                  <a:srgbClr val="1a1a1a"/>
                </a:solidFill>
                <a:latin typeface="Raleway"/>
                <a:ea typeface="Raleway"/>
              </a:rPr>
              <a:t>               </a:t>
            </a:r>
            <a:r>
              <a:rPr b="1" lang="fr-FR" sz="2380" spc="-1" strike="noStrike">
                <a:solidFill>
                  <a:srgbClr val="1a1a1a"/>
                </a:solidFill>
                <a:latin typeface="Raleway"/>
                <a:ea typeface="Raleway"/>
              </a:rPr>
              <a:t>USE 4</a:t>
            </a:r>
            <a:endParaRPr b="0" lang="fr-FR" sz="238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fr-FR" sz="238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0" name="Google Shape;166;p22" descr=""/>
          <p:cNvPicPr/>
          <p:nvPr/>
        </p:nvPicPr>
        <p:blipFill>
          <a:blip r:embed="rId1"/>
          <a:stretch/>
        </p:blipFill>
        <p:spPr>
          <a:xfrm>
            <a:off x="744480" y="1995480"/>
            <a:ext cx="2343600" cy="2309400"/>
          </a:xfrm>
          <a:prstGeom prst="rect">
            <a:avLst/>
          </a:prstGeom>
          <a:ln w="0">
            <a:noFill/>
          </a:ln>
        </p:spPr>
      </p:pic>
      <p:sp>
        <p:nvSpPr>
          <p:cNvPr id="131" name="Google Shape;167;p22"/>
          <p:cNvSpPr/>
          <p:nvPr/>
        </p:nvSpPr>
        <p:spPr>
          <a:xfrm>
            <a:off x="821520" y="4299840"/>
            <a:ext cx="192420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000" spc="-1" strike="noStrike">
                <a:solidFill>
                  <a:srgbClr val="000000"/>
                </a:solidFill>
                <a:latin typeface="Lato"/>
                <a:ea typeface="Lato"/>
              </a:rPr>
              <a:t>ARI = 0.45</a:t>
            </a:r>
            <a:endParaRPr b="0" lang="fr-FR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fr-FR" sz="1000" spc="-1" strike="noStrike">
              <a:latin typeface="Arial"/>
            </a:endParaRPr>
          </a:p>
        </p:txBody>
      </p:sp>
      <p:pic>
        <p:nvPicPr>
          <p:cNvPr id="132" name="Google Shape;168;p22" descr=""/>
          <p:cNvPicPr/>
          <p:nvPr/>
        </p:nvPicPr>
        <p:blipFill>
          <a:blip r:embed="rId2"/>
          <a:stretch/>
        </p:blipFill>
        <p:spPr>
          <a:xfrm>
            <a:off x="3526560" y="1927080"/>
            <a:ext cx="2460600" cy="2445840"/>
          </a:xfrm>
          <a:prstGeom prst="rect">
            <a:avLst/>
          </a:prstGeom>
          <a:ln w="0">
            <a:noFill/>
          </a:ln>
        </p:spPr>
      </p:pic>
      <p:sp>
        <p:nvSpPr>
          <p:cNvPr id="133" name="Google Shape;169;p22"/>
          <p:cNvSpPr/>
          <p:nvPr/>
        </p:nvSpPr>
        <p:spPr>
          <a:xfrm>
            <a:off x="3743640" y="4299840"/>
            <a:ext cx="1656360" cy="33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000" spc="-1" strike="noStrike">
                <a:solidFill>
                  <a:srgbClr val="000000"/>
                </a:solidFill>
                <a:latin typeface="Lato"/>
                <a:ea typeface="Lato"/>
              </a:rPr>
              <a:t>ARI = 0.39</a:t>
            </a:r>
            <a:endParaRPr b="0" lang="fr-FR" sz="1000" spc="-1" strike="noStrike">
              <a:latin typeface="Arial"/>
            </a:endParaRPr>
          </a:p>
        </p:txBody>
      </p:sp>
      <p:pic>
        <p:nvPicPr>
          <p:cNvPr id="134" name="Google Shape;170;p22" descr=""/>
          <p:cNvPicPr/>
          <p:nvPr/>
        </p:nvPicPr>
        <p:blipFill>
          <a:blip r:embed="rId3"/>
          <a:stretch/>
        </p:blipFill>
        <p:spPr>
          <a:xfrm>
            <a:off x="6425640" y="1951560"/>
            <a:ext cx="2411640" cy="2397240"/>
          </a:xfrm>
          <a:prstGeom prst="rect">
            <a:avLst/>
          </a:prstGeom>
          <a:ln w="0">
            <a:noFill/>
          </a:ln>
        </p:spPr>
      </p:pic>
      <p:sp>
        <p:nvSpPr>
          <p:cNvPr id="135" name="Google Shape;171;p22"/>
          <p:cNvSpPr/>
          <p:nvPr/>
        </p:nvSpPr>
        <p:spPr>
          <a:xfrm>
            <a:off x="6623280" y="4299840"/>
            <a:ext cx="1656360" cy="33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000" spc="-1" strike="noStrike">
                <a:solidFill>
                  <a:srgbClr val="000000"/>
                </a:solidFill>
                <a:latin typeface="Lato"/>
                <a:ea typeface="Lato"/>
              </a:rPr>
              <a:t>ARI = 0.45</a:t>
            </a:r>
            <a:endParaRPr b="0" lang="fr-FR" sz="1000" spc="-1" strike="noStrike">
              <a:latin typeface="Arial"/>
            </a:endParaRPr>
          </a:p>
        </p:txBody>
      </p:sp>
      <p:sp>
        <p:nvSpPr>
          <p:cNvPr id="136" name="Google Shape;172;p22"/>
          <p:cNvSpPr/>
          <p:nvPr/>
        </p:nvSpPr>
        <p:spPr>
          <a:xfrm>
            <a:off x="1478520" y="1822320"/>
            <a:ext cx="1134720" cy="21888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Google Shape;173;p22"/>
          <p:cNvSpPr/>
          <p:nvPr/>
        </p:nvSpPr>
        <p:spPr>
          <a:xfrm>
            <a:off x="4233240" y="1800720"/>
            <a:ext cx="1134720" cy="21888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Google Shape;174;p22"/>
          <p:cNvSpPr/>
          <p:nvPr/>
        </p:nvSpPr>
        <p:spPr>
          <a:xfrm>
            <a:off x="7233480" y="1822320"/>
            <a:ext cx="1134720" cy="218880"/>
          </a:xfrm>
          <a:prstGeom prst="rect">
            <a:avLst/>
          </a:pr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Google Shape;175;p22"/>
          <p:cNvSpPr/>
          <p:nvPr/>
        </p:nvSpPr>
        <p:spPr>
          <a:xfrm>
            <a:off x="3589200" y="1656720"/>
            <a:ext cx="2668320" cy="38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1300" spc="-1" strike="noStrike">
                <a:solidFill>
                  <a:srgbClr val="000000"/>
                </a:solidFill>
                <a:latin typeface="Lato"/>
                <a:ea typeface="Lato"/>
              </a:rPr>
              <a:t>Visualisation des clusters en tsne </a:t>
            </a:r>
            <a:endParaRPr b="0" lang="fr-FR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729360" y="60300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88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2600" spc="-1" strike="noStrike">
                <a:solidFill>
                  <a:srgbClr val="1a1a1a"/>
                </a:solidFill>
                <a:latin typeface="Raleway"/>
                <a:ea typeface="Raleway"/>
              </a:rPr>
              <a:t>Computer vision BOVW</a:t>
            </a:r>
            <a:endParaRPr b="0" lang="fr-F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727560" y="214524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1. Prétraitement des images et extraction feature BOVW (ORB)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2. Récupérer les descripteurs de chaque image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3. Faire un bag of words des descripteurs de chaque image, pour toutes les images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4. Clusteriser l'ensemble de tous les descripteurs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5. Associer les descripteurs de chaque image aux centres obtenus par clustering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6. TSNE + Kmeans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7. ARI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727560" y="737640"/>
            <a:ext cx="7688520" cy="4291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spcAft>
                <a:spcPts val="1199"/>
              </a:spcAft>
              <a:buNone/>
              <a:tabLst>
                <a:tab algn="l" pos="0"/>
              </a:tabLst>
            </a:pPr>
            <a:r>
              <a:rPr b="1" lang="fr-FR" sz="1840" spc="-1" strike="noStrike">
                <a:solidFill>
                  <a:srgbClr val="1a1a1a"/>
                </a:solidFill>
                <a:latin typeface="Raleway"/>
                <a:ea typeface="Raleway"/>
              </a:rPr>
              <a:t>Prétraitement des images pour ORB</a:t>
            </a:r>
            <a:endParaRPr b="0" lang="fr-FR" sz="184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3" name="Google Shape;187;p24" descr=""/>
          <p:cNvPicPr/>
          <p:nvPr/>
        </p:nvPicPr>
        <p:blipFill>
          <a:blip r:embed="rId1"/>
          <a:stretch/>
        </p:blipFill>
        <p:spPr>
          <a:xfrm>
            <a:off x="373680" y="1573200"/>
            <a:ext cx="3085920" cy="3134880"/>
          </a:xfrm>
          <a:prstGeom prst="rect">
            <a:avLst/>
          </a:prstGeom>
          <a:ln w="0">
            <a:noFill/>
          </a:ln>
        </p:spPr>
      </p:pic>
      <p:sp>
        <p:nvSpPr>
          <p:cNvPr id="144" name="Google Shape;188;p24"/>
          <p:cNvSpPr/>
          <p:nvPr/>
        </p:nvSpPr>
        <p:spPr>
          <a:xfrm>
            <a:off x="6688080" y="1599840"/>
            <a:ext cx="2274120" cy="231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Lato"/>
              <a:buChar char="●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Image déjà isolé sauf outlier (avec décor)</a:t>
            </a:r>
            <a:endParaRPr b="0" lang="fr-FR" sz="1400" spc="-1" strike="noStrike"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Lato"/>
              <a:buChar char="●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Conversion en niveau de gris</a:t>
            </a:r>
            <a:endParaRPr b="0" lang="fr-FR" sz="1400" spc="-1" strike="noStrike"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Lato"/>
              <a:buChar char="●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Suppression du bruit (flou gaussien)</a:t>
            </a:r>
            <a:endParaRPr b="0" lang="fr-FR" sz="1400" spc="-1" strike="noStrike"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Lato"/>
              <a:buChar char="●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Égalisation de l’histogramme</a:t>
            </a:r>
            <a:endParaRPr b="0" lang="fr-FR" sz="1400" spc="-1" strike="noStrike"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Lato"/>
              <a:buChar char="●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Redimension 224x224</a:t>
            </a:r>
            <a:endParaRPr b="0" lang="fr-FR" sz="1400" spc="-1" strike="noStrike">
              <a:latin typeface="Arial"/>
            </a:endParaRPr>
          </a:p>
        </p:txBody>
      </p:sp>
      <p:pic>
        <p:nvPicPr>
          <p:cNvPr id="145" name="Google Shape;189;p24" descr=""/>
          <p:cNvPicPr/>
          <p:nvPr/>
        </p:nvPicPr>
        <p:blipFill>
          <a:blip r:embed="rId2"/>
          <a:stretch/>
        </p:blipFill>
        <p:spPr>
          <a:xfrm>
            <a:off x="3577680" y="1599840"/>
            <a:ext cx="3181320" cy="3108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727560" y="6130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86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2600" spc="-1" strike="noStrike">
                <a:solidFill>
                  <a:srgbClr val="1a1a1a"/>
                </a:solidFill>
                <a:latin typeface="Raleway"/>
                <a:ea typeface="Raleway"/>
              </a:rPr>
              <a:t>Extraction des features (vectorisation en Bovw)</a:t>
            </a:r>
            <a:endParaRPr b="0" lang="fr-F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Google Shape;195;p25"/>
          <p:cNvSpPr/>
          <p:nvPr/>
        </p:nvSpPr>
        <p:spPr>
          <a:xfrm>
            <a:off x="6303960" y="4602960"/>
            <a:ext cx="3332520" cy="60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Taille vecteurs bovw ORB : 1000</a:t>
            </a:r>
            <a:endParaRPr b="0" lang="fr-FR" sz="1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416 descripteurs sur 32 features</a:t>
            </a:r>
            <a:endParaRPr b="0" lang="fr-FR" sz="1400" spc="-1" strike="noStrike">
              <a:latin typeface="Arial"/>
            </a:endParaRPr>
          </a:p>
        </p:txBody>
      </p:sp>
      <p:pic>
        <p:nvPicPr>
          <p:cNvPr id="148" name="Google Shape;196;p25" descr=""/>
          <p:cNvPicPr/>
          <p:nvPr/>
        </p:nvPicPr>
        <p:blipFill>
          <a:blip r:embed="rId1"/>
          <a:stretch/>
        </p:blipFill>
        <p:spPr>
          <a:xfrm>
            <a:off x="4143240" y="1513440"/>
            <a:ext cx="3313800" cy="3238560"/>
          </a:xfrm>
          <a:prstGeom prst="rect">
            <a:avLst/>
          </a:prstGeom>
          <a:ln w="0">
            <a:noFill/>
          </a:ln>
        </p:spPr>
      </p:pic>
      <p:pic>
        <p:nvPicPr>
          <p:cNvPr id="149" name="Google Shape;197;p25" descr=""/>
          <p:cNvPicPr/>
          <p:nvPr/>
        </p:nvPicPr>
        <p:blipFill>
          <a:blip r:embed="rId2"/>
          <a:stretch/>
        </p:blipFill>
        <p:spPr>
          <a:xfrm>
            <a:off x="88200" y="1287720"/>
            <a:ext cx="3636360" cy="369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727560" y="60300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88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2600" spc="-1" strike="noStrike">
                <a:solidFill>
                  <a:srgbClr val="1a1a1a"/>
                </a:solidFill>
                <a:latin typeface="Raleway"/>
                <a:ea typeface="Raleway"/>
              </a:rPr>
              <a:t>TSNE + Clustering kmeans ORB</a:t>
            </a:r>
            <a:endParaRPr b="0" lang="fr-FR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1" name="Google Shape;203;p26" descr=""/>
          <p:cNvPicPr/>
          <p:nvPr/>
        </p:nvPicPr>
        <p:blipFill>
          <a:blip r:embed="rId1"/>
          <a:stretch/>
        </p:blipFill>
        <p:spPr>
          <a:xfrm>
            <a:off x="2719080" y="1694520"/>
            <a:ext cx="3134160" cy="2984400"/>
          </a:xfrm>
          <a:prstGeom prst="rect">
            <a:avLst/>
          </a:prstGeom>
          <a:ln w="0">
            <a:noFill/>
          </a:ln>
        </p:spPr>
      </p:pic>
      <p:sp>
        <p:nvSpPr>
          <p:cNvPr id="152" name="Google Shape;204;p26"/>
          <p:cNvSpPr/>
          <p:nvPr/>
        </p:nvSpPr>
        <p:spPr>
          <a:xfrm>
            <a:off x="3017160" y="4628520"/>
            <a:ext cx="19526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000" spc="-1" strike="noStrike">
                <a:solidFill>
                  <a:srgbClr val="000000"/>
                </a:solidFill>
                <a:latin typeface="Lato"/>
                <a:ea typeface="Lato"/>
              </a:rPr>
              <a:t>ARI: 0.04</a:t>
            </a:r>
            <a:endParaRPr b="0" lang="fr-FR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fr-FR" sz="1000" spc="-1" strike="noStrike">
              <a:latin typeface="Arial"/>
            </a:endParaRPr>
          </a:p>
        </p:txBody>
      </p:sp>
      <p:sp>
        <p:nvSpPr>
          <p:cNvPr id="153" name="Google Shape;205;p26"/>
          <p:cNvSpPr/>
          <p:nvPr/>
        </p:nvSpPr>
        <p:spPr>
          <a:xfrm>
            <a:off x="6529680" y="4628520"/>
            <a:ext cx="2614320" cy="5180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100" spc="-1" strike="noStrike">
                <a:solidFill>
                  <a:srgbClr val="000000"/>
                </a:solidFill>
                <a:latin typeface="Arial"/>
                <a:ea typeface="Arial"/>
              </a:rPr>
              <a:t>Les </a:t>
            </a:r>
            <a:r>
              <a:rPr b="0" i="1" lang="fr-FR" sz="1100" spc="-1" strike="noStrike">
                <a:solidFill>
                  <a:srgbClr val="000000"/>
                </a:solidFill>
                <a:latin typeface="Arial"/>
                <a:ea typeface="Arial"/>
              </a:rPr>
              <a:t>visual words</a:t>
            </a:r>
            <a:r>
              <a:rPr b="0" lang="fr-FR" sz="1100" spc="-1" strike="noStrike">
                <a:solidFill>
                  <a:srgbClr val="000000"/>
                </a:solidFill>
                <a:latin typeface="Arial"/>
                <a:ea typeface="Arial"/>
              </a:rPr>
              <a:t> correspondent alors aux centres des </a:t>
            </a:r>
            <a:r>
              <a:rPr b="0" i="1" lang="fr-FR" sz="1100" spc="-1" strike="noStrike">
                <a:solidFill>
                  <a:srgbClr val="000000"/>
                </a:solidFill>
                <a:latin typeface="Arial"/>
                <a:ea typeface="Arial"/>
              </a:rPr>
              <a:t>clusters</a:t>
            </a:r>
            <a:r>
              <a:rPr b="0" lang="fr-FR" sz="1100" spc="-1" strike="noStrike">
                <a:solidFill>
                  <a:srgbClr val="000000"/>
                </a:solidFill>
                <a:latin typeface="Arial"/>
                <a:ea typeface="Arial"/>
              </a:rPr>
              <a:t> trouvés</a:t>
            </a:r>
            <a:endParaRPr b="0" lang="fr-FR" sz="11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727560" y="572040"/>
            <a:ext cx="7688520" cy="9932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70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1840" spc="-1" strike="noStrike">
                <a:solidFill>
                  <a:srgbClr val="1a1a1a"/>
                </a:solidFill>
                <a:latin typeface="Raleway"/>
                <a:ea typeface="Raleway"/>
              </a:rPr>
              <a:t>CNN et transfert learning</a:t>
            </a:r>
            <a:endParaRPr b="0" lang="fr-FR" sz="184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fr-FR" sz="184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spcAft>
                <a:spcPts val="1199"/>
              </a:spcAft>
              <a:buNone/>
              <a:tabLst>
                <a:tab algn="l" pos="0"/>
              </a:tabLst>
            </a:pPr>
            <a:r>
              <a:rPr b="1" lang="fr-FR" sz="1840" spc="-1" strike="noStrike">
                <a:solidFill>
                  <a:srgbClr val="1a1a1a"/>
                </a:solidFill>
                <a:latin typeface="Raleway"/>
                <a:ea typeface="Raleway"/>
              </a:rPr>
              <a:t>Prétraitement des images pour le model VGG16</a:t>
            </a:r>
            <a:endParaRPr b="0" lang="fr-FR" sz="184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1. Création colonne catégorie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2. Prétraitement des images :  redimensionnement en 224x224, centrage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3. Extraction du vecteur du modèle VGG16 dans le dataframe (pre-training ImageNet)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4. TSNE + Kmeans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5. ARI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50880" y="66924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87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2600" spc="-1" strike="noStrike">
                <a:solidFill>
                  <a:srgbClr val="1a1a1a"/>
                </a:solidFill>
                <a:latin typeface="Raleway"/>
                <a:ea typeface="Raleway"/>
              </a:rPr>
              <a:t>Réseaux de neurones CNN VGG16 et imagenet</a:t>
            </a:r>
            <a:endParaRPr b="0" lang="fr-FR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7" name="Google Shape;217;p28" descr=""/>
          <p:cNvPicPr/>
          <p:nvPr/>
        </p:nvPicPr>
        <p:blipFill>
          <a:blip r:embed="rId1"/>
          <a:stretch/>
        </p:blipFill>
        <p:spPr>
          <a:xfrm>
            <a:off x="806760" y="1397880"/>
            <a:ext cx="3109680" cy="3054600"/>
          </a:xfrm>
          <a:prstGeom prst="rect">
            <a:avLst/>
          </a:prstGeom>
          <a:ln w="0">
            <a:noFill/>
          </a:ln>
        </p:spPr>
      </p:pic>
      <p:sp>
        <p:nvSpPr>
          <p:cNvPr id="158" name="Google Shape;218;p28"/>
          <p:cNvSpPr/>
          <p:nvPr/>
        </p:nvSpPr>
        <p:spPr>
          <a:xfrm>
            <a:off x="1079280" y="4452480"/>
            <a:ext cx="2034720" cy="33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000" spc="-1" strike="noStrike">
                <a:solidFill>
                  <a:srgbClr val="000000"/>
                </a:solidFill>
                <a:latin typeface="Lato"/>
                <a:ea typeface="Lato"/>
              </a:rPr>
              <a:t>ARI: 0.3</a:t>
            </a:r>
            <a:endParaRPr b="0" lang="fr-FR" sz="1000" spc="-1" strike="noStrike">
              <a:latin typeface="Arial"/>
            </a:endParaRPr>
          </a:p>
        </p:txBody>
      </p:sp>
      <p:pic>
        <p:nvPicPr>
          <p:cNvPr id="159" name="Google Shape;219;p28" descr=""/>
          <p:cNvPicPr/>
          <p:nvPr/>
        </p:nvPicPr>
        <p:blipFill>
          <a:blip r:embed="rId2"/>
          <a:stretch/>
        </p:blipFill>
        <p:spPr>
          <a:xfrm rot="5400000">
            <a:off x="4791600" y="1111680"/>
            <a:ext cx="3811680" cy="4250520"/>
          </a:xfrm>
          <a:prstGeom prst="rect">
            <a:avLst/>
          </a:prstGeom>
          <a:ln w="0">
            <a:noFill/>
          </a:ln>
        </p:spPr>
      </p:pic>
      <p:sp>
        <p:nvSpPr>
          <p:cNvPr id="160" name="Google Shape;220;p28"/>
          <p:cNvSpPr/>
          <p:nvPr/>
        </p:nvSpPr>
        <p:spPr>
          <a:xfrm>
            <a:off x="4581360" y="1341000"/>
            <a:ext cx="4284360" cy="664560"/>
          </a:xfrm>
          <a:prstGeom prst="rect">
            <a:avLst/>
          </a:pr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1" name="Google Shape;221;p28"/>
          <p:cNvSpPr/>
          <p:nvPr/>
        </p:nvSpPr>
        <p:spPr>
          <a:xfrm>
            <a:off x="4581360" y="2005560"/>
            <a:ext cx="4284360" cy="664560"/>
          </a:xfrm>
          <a:prstGeom prst="rect">
            <a:avLst/>
          </a:pr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Google Shape;222;p28"/>
          <p:cNvSpPr/>
          <p:nvPr/>
        </p:nvSpPr>
        <p:spPr>
          <a:xfrm>
            <a:off x="4581360" y="2670480"/>
            <a:ext cx="4284360" cy="290520"/>
          </a:xfrm>
          <a:prstGeom prst="rect">
            <a:avLst/>
          </a:pr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Google Shape;223;p28"/>
          <p:cNvSpPr/>
          <p:nvPr/>
        </p:nvSpPr>
        <p:spPr>
          <a:xfrm>
            <a:off x="4581360" y="2961360"/>
            <a:ext cx="4284360" cy="362880"/>
          </a:xfrm>
          <a:prstGeom prst="rect">
            <a:avLst/>
          </a:pr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Google Shape;224;p28"/>
          <p:cNvSpPr/>
          <p:nvPr/>
        </p:nvSpPr>
        <p:spPr>
          <a:xfrm>
            <a:off x="4581360" y="3324600"/>
            <a:ext cx="4284360" cy="664560"/>
          </a:xfrm>
          <a:prstGeom prst="rect">
            <a:avLst/>
          </a:pr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Google Shape;225;p28"/>
          <p:cNvSpPr/>
          <p:nvPr/>
        </p:nvSpPr>
        <p:spPr>
          <a:xfrm>
            <a:off x="4581360" y="3989520"/>
            <a:ext cx="4284360" cy="462960"/>
          </a:xfrm>
          <a:prstGeom prst="rect">
            <a:avLst/>
          </a:pr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Google Shape;226;p28"/>
          <p:cNvSpPr/>
          <p:nvPr/>
        </p:nvSpPr>
        <p:spPr>
          <a:xfrm>
            <a:off x="4581360" y="4452840"/>
            <a:ext cx="4284360" cy="664560"/>
          </a:xfrm>
          <a:prstGeom prst="rect">
            <a:avLst/>
          </a:prstGeom>
          <a:noFill/>
          <a:ln w="9525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Google Shape;227;p28"/>
          <p:cNvSpPr/>
          <p:nvPr/>
        </p:nvSpPr>
        <p:spPr>
          <a:xfrm>
            <a:off x="1053720" y="4817520"/>
            <a:ext cx="3164400" cy="59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300" spc="-1" strike="noStrike">
                <a:solidFill>
                  <a:srgbClr val="000000"/>
                </a:solidFill>
                <a:latin typeface="Lato"/>
                <a:ea typeface="Lato"/>
              </a:rPr>
              <a:t>Taille vecteurs VGG16 : 25088</a:t>
            </a:r>
            <a:endParaRPr b="0" lang="fr-FR" sz="13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fr-FR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727560" y="62172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88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2600" spc="-1" strike="noStrike">
                <a:solidFill>
                  <a:srgbClr val="1a1a1a"/>
                </a:solidFill>
                <a:latin typeface="Raleway"/>
                <a:ea typeface="Raleway"/>
              </a:rPr>
              <a:t>Comparaison des ARI et baseline</a:t>
            </a:r>
            <a:endParaRPr b="0" lang="fr-FR" sz="26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169" name="Google Shape;233;p29"/>
          <p:cNvGraphicFramePr/>
          <p:nvPr/>
        </p:nvGraphicFramePr>
        <p:xfrm>
          <a:off x="952560" y="2659680"/>
          <a:ext cx="7238520" cy="944640"/>
        </p:xfrm>
        <a:graphic>
          <a:graphicData uri="http://schemas.openxmlformats.org/drawingml/2006/table">
            <a:tbl>
              <a:tblPr/>
              <a:tblGrid>
                <a:gridCol w="1033920"/>
                <a:gridCol w="1033920"/>
                <a:gridCol w="1033920"/>
                <a:gridCol w="1033920"/>
                <a:gridCol w="1033920"/>
                <a:gridCol w="1033920"/>
                <a:gridCol w="1035000"/>
              </a:tblGrid>
              <a:tr h="394200"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fr-FR" sz="15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BOW</a:t>
                      </a:r>
                      <a:endParaRPr b="0" lang="fr-FR" sz="15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fr-FR" sz="15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TF-IDF</a:t>
                      </a:r>
                      <a:endParaRPr b="0" lang="fr-FR" sz="15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fr-FR" sz="15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Doc2Vec</a:t>
                      </a:r>
                      <a:endParaRPr b="0" lang="fr-FR" sz="15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fr-FR" sz="15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BERT</a:t>
                      </a:r>
                      <a:endParaRPr b="0" lang="fr-FR" sz="15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fr-FR" sz="15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USE</a:t>
                      </a:r>
                      <a:endParaRPr b="0" lang="fr-FR" sz="15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fr-FR" sz="15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ORB</a:t>
                      </a:r>
                      <a:endParaRPr b="0" lang="fr-FR" sz="15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fr-FR" sz="15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VGG16</a:t>
                      </a:r>
                      <a:endParaRPr b="0" lang="fr-FR" sz="15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  <a:tr h="575280"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</a:rPr>
                        <a:t>0.36</a:t>
                      </a:r>
                      <a:endParaRPr b="0" lang="fr-FR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</a:rPr>
                        <a:t>0.35</a:t>
                      </a:r>
                      <a:endParaRPr b="0" lang="fr-FR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</a:rPr>
                        <a:t>0.45</a:t>
                      </a:r>
                      <a:endParaRPr b="0" lang="fr-FR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</a:rPr>
                        <a:t>0.40</a:t>
                      </a:r>
                      <a:endParaRPr b="0" lang="fr-FR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</a:rPr>
                        <a:t>0.43</a:t>
                      </a:r>
                      <a:endParaRPr b="0" lang="fr-FR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fr-FR" sz="1300" spc="-1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</a:rPr>
                        <a:t>0.03</a:t>
                      </a:r>
                      <a:endParaRPr b="0" lang="fr-FR" sz="13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algn="l" pos="0"/>
                        </a:tabLst>
                      </a:pPr>
                      <a:r>
                        <a:rPr b="0" lang="fr-FR" sz="1400" spc="-1" strike="noStrike">
                          <a:solidFill>
                            <a:srgbClr val="000000"/>
                          </a:solidFill>
                          <a:latin typeface="Lato"/>
                          <a:ea typeface="Lato"/>
                        </a:rPr>
                        <a:t>0.3</a:t>
                      </a:r>
                      <a:endParaRPr b="0" lang="fr-FR" sz="1400" spc="-1" strike="noStrike">
                        <a:latin typeface="Arial"/>
                      </a:endParaRPr>
                    </a:p>
                  </a:txBody>
                  <a:tcPr anchor="t" marL="91080" marR="91080">
                    <a:lnL w="9360">
                      <a:solidFill>
                        <a:srgbClr val="9e9e9e"/>
                      </a:solidFill>
                    </a:lnL>
                    <a:lnR w="9360">
                      <a:solidFill>
                        <a:srgbClr val="9e9e9e"/>
                      </a:solidFill>
                    </a:lnR>
                    <a:lnT w="9360">
                      <a:solidFill>
                        <a:srgbClr val="9e9e9e"/>
                      </a:solidFill>
                    </a:lnT>
                    <a:lnB w="9360">
                      <a:solidFill>
                        <a:srgbClr val="9e9e9e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88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2600" spc="-1" strike="noStrike">
                <a:solidFill>
                  <a:srgbClr val="1a1a1a"/>
                </a:solidFill>
                <a:latin typeface="Raleway"/>
                <a:ea typeface="Raleway"/>
              </a:rPr>
              <a:t>Conclusion</a:t>
            </a:r>
            <a:endParaRPr b="0" lang="fr-F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Analyse des données textuelles et visuelles </a:t>
            </a:r>
            <a:r>
              <a:rPr b="1" lang="fr-FR" sz="1400" spc="-1" strike="noStrike">
                <a:solidFill>
                  <a:srgbClr val="1a9988"/>
                </a:solidFill>
                <a:latin typeface="Lato"/>
                <a:ea typeface="Lato"/>
              </a:rPr>
              <a:t>OK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Extraction de feature en utilisant des techniques adaptées en NLP et images </a:t>
            </a:r>
            <a:r>
              <a:rPr b="1" lang="fr-FR" sz="1400" spc="-1" strike="noStrike">
                <a:solidFill>
                  <a:srgbClr val="1a9988"/>
                </a:solidFill>
                <a:latin typeface="Lato"/>
                <a:ea typeface="Lato"/>
              </a:rPr>
              <a:t>OK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Segmentation des articles clusterisé globalement bien distincts </a:t>
            </a:r>
            <a:r>
              <a:rPr b="1" lang="fr-FR" sz="1400" spc="-1" strike="noStrike">
                <a:solidFill>
                  <a:srgbClr val="1a9988"/>
                </a:solidFill>
                <a:latin typeface="Lato"/>
                <a:ea typeface="Lato"/>
              </a:rPr>
              <a:t>OK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88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2600" spc="-1" strike="noStrike">
                <a:solidFill>
                  <a:srgbClr val="1a1a1a"/>
                </a:solidFill>
                <a:latin typeface="Raleway"/>
                <a:ea typeface="Raleway"/>
              </a:rPr>
              <a:t>Axe d’amélioration</a:t>
            </a:r>
            <a:endParaRPr b="0" lang="fr-F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91000"/>
          </a:bodyPr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Amélioration: faire un grid search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Passer du non-supervisé au supervisé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Distinguer les nom de catégories dans le clustering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Ajouter des images (150 par catégorie seulement)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Des catégories comme “home furnishing” et “home decor” à regrouper en amont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Le score ARI peut être amené à changer si :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La qualité des descriptions ou image changent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  <a:buNone/>
              <a:tabLst>
                <a:tab algn="l" pos="0"/>
              </a:tabLst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Le nombre de catégorie augmente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76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3040" spc="-1" strike="noStrike">
                <a:solidFill>
                  <a:srgbClr val="595959"/>
                </a:solidFill>
                <a:latin typeface="Lato"/>
                <a:ea typeface="Lato"/>
              </a:rPr>
              <a:t> </a:t>
            </a:r>
            <a:r>
              <a:rPr b="1" lang="fr-FR" sz="3000" spc="-1" strike="noStrike">
                <a:solidFill>
                  <a:srgbClr val="1a1a1a"/>
                </a:solidFill>
                <a:latin typeface="Raleway"/>
                <a:ea typeface="Raleway"/>
              </a:rPr>
              <a:t>Problématique</a:t>
            </a:r>
            <a:endParaRPr b="0" lang="fr-FR" sz="3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fr-FR" sz="3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fr-FR" sz="3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fr-FR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Mission de consultant pour "Place de marché” qui souhaite lancer une marketplace e-commerce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Des vendeurs proposent des articles à des acheteurs en postant une photo et une description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Réaliser une étude de faisabilité d’un moteur de classification de produits à partir de leur nom, d’une description et d’une image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Dans une perspective de fiabiliser la catégorisation et d’améliorer l'expérience utilisateur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00000"/>
              </a:lnSpc>
              <a:buClr>
                <a:srgbClr val="000000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Attribution manuelle des catégories fastidieuse, peu fiable et est destiné à s'accroître 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88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2600" spc="-1" strike="noStrike">
                <a:solidFill>
                  <a:srgbClr val="1a1a1a"/>
                </a:solidFill>
                <a:latin typeface="Raleway"/>
                <a:ea typeface="Raleway"/>
              </a:rPr>
              <a:t>Données du dataset brute</a:t>
            </a:r>
            <a:endParaRPr b="0" lang="fr-FR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fr-F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Stocké sur Amazon S3 et présenté sur le site d’e-commerce flipkart.com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1050 individus de produit, catégories, description et photo associés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Dataset au format .csv et image en .jpg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Dataset avec 15 features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Poids total de 350 Mo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729360" y="131868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88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2600" spc="-1" strike="noStrike">
                <a:solidFill>
                  <a:srgbClr val="1a1a1a"/>
                </a:solidFill>
                <a:latin typeface="Raleway"/>
                <a:ea typeface="Raleway"/>
              </a:rPr>
              <a:t>Feuille de route</a:t>
            </a:r>
            <a:endParaRPr b="0" lang="fr-FR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fr-F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729360" y="2079000"/>
            <a:ext cx="7688520" cy="2260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Extraire la base de donnée permettant de caractériser les catégories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Utiliser des outils de machine learning non supervisés pour classifier automatiquement les produits de manière pertinentes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000000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Etudier une base de données limitées de 1050 produits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000000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Obtenir une classification pertinente des produits de manière non supervisée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000000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Obtenir un niveau de précision suffisant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000000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Faire une représentation 2D des résultats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000000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ACP =&gt; TSNE =&gt; KMeans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727560" y="592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88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2600" spc="-1" strike="noStrike">
                <a:solidFill>
                  <a:srgbClr val="1a1a1a"/>
                </a:solidFill>
                <a:latin typeface="Raleway"/>
                <a:ea typeface="Raleway"/>
              </a:rPr>
              <a:t>Nettoyage du dataset</a:t>
            </a:r>
            <a:endParaRPr b="0" lang="fr-FR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5" name="Google Shape;111;p17" descr=""/>
          <p:cNvPicPr/>
          <p:nvPr/>
        </p:nvPicPr>
        <p:blipFill>
          <a:blip r:embed="rId1"/>
          <a:stretch/>
        </p:blipFill>
        <p:spPr>
          <a:xfrm>
            <a:off x="729360" y="1943640"/>
            <a:ext cx="2100960" cy="1255680"/>
          </a:xfrm>
          <a:prstGeom prst="rect">
            <a:avLst/>
          </a:prstGeom>
          <a:ln w="0">
            <a:noFill/>
          </a:ln>
        </p:spPr>
      </p:pic>
      <p:pic>
        <p:nvPicPr>
          <p:cNvPr id="96" name="Google Shape;112;p17" descr=""/>
          <p:cNvPicPr/>
          <p:nvPr/>
        </p:nvPicPr>
        <p:blipFill>
          <a:blip r:embed="rId2"/>
          <a:stretch/>
        </p:blipFill>
        <p:spPr>
          <a:xfrm>
            <a:off x="5491440" y="1943640"/>
            <a:ext cx="2936160" cy="2984400"/>
          </a:xfrm>
          <a:prstGeom prst="rect">
            <a:avLst/>
          </a:prstGeom>
          <a:ln w="0">
            <a:noFill/>
          </a:ln>
        </p:spPr>
      </p:pic>
      <p:pic>
        <p:nvPicPr>
          <p:cNvPr id="97" name="Google Shape;113;p17" descr=""/>
          <p:cNvPicPr/>
          <p:nvPr/>
        </p:nvPicPr>
        <p:blipFill>
          <a:blip r:embed="rId3"/>
          <a:stretch/>
        </p:blipFill>
        <p:spPr>
          <a:xfrm>
            <a:off x="2830680" y="1943640"/>
            <a:ext cx="2660400" cy="2631600"/>
          </a:xfrm>
          <a:prstGeom prst="rect">
            <a:avLst/>
          </a:prstGeom>
          <a:ln w="0">
            <a:noFill/>
          </a:ln>
        </p:spPr>
      </p:pic>
      <p:sp>
        <p:nvSpPr>
          <p:cNvPr id="98" name="Google Shape;114;p17"/>
          <p:cNvSpPr/>
          <p:nvPr/>
        </p:nvSpPr>
        <p:spPr>
          <a:xfrm>
            <a:off x="2904480" y="2613960"/>
            <a:ext cx="2469240" cy="153000"/>
          </a:xfrm>
          <a:prstGeom prst="rect">
            <a:avLst/>
          </a:prstGeom>
          <a:noFill/>
          <a:ln w="9525">
            <a:solidFill>
              <a:srgbClr val="eb56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9" name="Google Shape;115;p17"/>
          <p:cNvSpPr/>
          <p:nvPr/>
        </p:nvSpPr>
        <p:spPr>
          <a:xfrm>
            <a:off x="2904480" y="3554640"/>
            <a:ext cx="2469240" cy="153000"/>
          </a:xfrm>
          <a:prstGeom prst="rect">
            <a:avLst/>
          </a:prstGeom>
          <a:noFill/>
          <a:ln w="9525">
            <a:solidFill>
              <a:srgbClr val="eb56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0" name="Google Shape;116;p17"/>
          <p:cNvSpPr/>
          <p:nvPr/>
        </p:nvSpPr>
        <p:spPr>
          <a:xfrm>
            <a:off x="2904480" y="4030200"/>
            <a:ext cx="2469240" cy="153000"/>
          </a:xfrm>
          <a:prstGeom prst="rect">
            <a:avLst/>
          </a:prstGeom>
          <a:noFill/>
          <a:ln w="9525">
            <a:solidFill>
              <a:srgbClr val="eb56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Google Shape;117;p17"/>
          <p:cNvSpPr/>
          <p:nvPr/>
        </p:nvSpPr>
        <p:spPr>
          <a:xfrm>
            <a:off x="2904480" y="3232440"/>
            <a:ext cx="2469240" cy="153000"/>
          </a:xfrm>
          <a:prstGeom prst="rect">
            <a:avLst/>
          </a:prstGeom>
          <a:noFill/>
          <a:ln w="9525">
            <a:solidFill>
              <a:srgbClr val="eb56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2" name="Google Shape;118;p17"/>
          <p:cNvSpPr/>
          <p:nvPr/>
        </p:nvSpPr>
        <p:spPr>
          <a:xfrm>
            <a:off x="2904480" y="2435040"/>
            <a:ext cx="2469240" cy="153000"/>
          </a:xfrm>
          <a:prstGeom prst="rect">
            <a:avLst/>
          </a:prstGeom>
          <a:noFill/>
          <a:ln w="9525">
            <a:solidFill>
              <a:srgbClr val="eb56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03" name="Google Shape;119;p17" descr=""/>
          <p:cNvPicPr/>
          <p:nvPr/>
        </p:nvPicPr>
        <p:blipFill>
          <a:blip r:embed="rId4"/>
          <a:stretch/>
        </p:blipFill>
        <p:spPr>
          <a:xfrm>
            <a:off x="729360" y="4665600"/>
            <a:ext cx="5073120" cy="162000"/>
          </a:xfrm>
          <a:prstGeom prst="rect">
            <a:avLst/>
          </a:prstGeom>
          <a:ln w="0">
            <a:noFill/>
          </a:ln>
        </p:spPr>
      </p:pic>
      <p:sp>
        <p:nvSpPr>
          <p:cNvPr id="104" name="Google Shape;120;p17"/>
          <p:cNvSpPr/>
          <p:nvPr/>
        </p:nvSpPr>
        <p:spPr>
          <a:xfrm>
            <a:off x="729360" y="3148200"/>
            <a:ext cx="1891440" cy="609480"/>
          </a:xfrm>
          <a:prstGeom prst="rect">
            <a:avLst/>
          </a:prstGeom>
          <a:solidFill>
            <a:srgbClr val="f3f3f3">
              <a:alpha val="75000"/>
            </a:srgbClr>
          </a:solidFill>
          <a:ln w="9525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Pas de doublon dans le dataset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105" name="Google Shape;121;p17"/>
          <p:cNvSpPr/>
          <p:nvPr/>
        </p:nvSpPr>
        <p:spPr>
          <a:xfrm>
            <a:off x="729360" y="3763800"/>
            <a:ext cx="1891440" cy="822600"/>
          </a:xfrm>
          <a:prstGeom prst="rect">
            <a:avLst/>
          </a:prstGeom>
          <a:solidFill>
            <a:srgbClr val="f3f3f3">
              <a:alpha val="75000"/>
            </a:srgbClr>
          </a:solidFill>
          <a:ln w="9525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Imputation valeur manquante de “brand” par “ ”</a:t>
            </a:r>
            <a:endParaRPr b="0" lang="fr-FR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727560" y="592560"/>
            <a:ext cx="815436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77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2600" spc="-1" strike="noStrike">
                <a:solidFill>
                  <a:srgbClr val="1a1a1a"/>
                </a:solidFill>
                <a:latin typeface="Raleway"/>
                <a:ea typeface="Raleway"/>
              </a:rPr>
              <a:t>EDA : </a:t>
            </a:r>
            <a:r>
              <a:rPr b="1" lang="fr-FR" sz="2380" spc="-1" strike="noStrike">
                <a:solidFill>
                  <a:srgbClr val="1a1a1a"/>
                </a:solidFill>
                <a:latin typeface="Raleway"/>
                <a:ea typeface="Raleway"/>
              </a:rPr>
              <a:t>150 textes et images sur 7 catégories (1050 individus)</a:t>
            </a:r>
            <a:endParaRPr b="0" lang="fr-FR" sz="238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7" name="Google Shape;127;p18" descr=""/>
          <p:cNvPicPr/>
          <p:nvPr/>
        </p:nvPicPr>
        <p:blipFill>
          <a:blip r:embed="rId1"/>
          <a:stretch/>
        </p:blipFill>
        <p:spPr>
          <a:xfrm>
            <a:off x="572760" y="3927240"/>
            <a:ext cx="1338840" cy="614880"/>
          </a:xfrm>
          <a:prstGeom prst="rect">
            <a:avLst/>
          </a:prstGeom>
          <a:ln w="0">
            <a:noFill/>
          </a:ln>
        </p:spPr>
      </p:pic>
      <p:pic>
        <p:nvPicPr>
          <p:cNvPr id="108" name="Google Shape;128;p18" descr=""/>
          <p:cNvPicPr/>
          <p:nvPr/>
        </p:nvPicPr>
        <p:blipFill>
          <a:blip r:embed="rId2"/>
          <a:stretch/>
        </p:blipFill>
        <p:spPr>
          <a:xfrm>
            <a:off x="1588320" y="1360080"/>
            <a:ext cx="2832120" cy="1950120"/>
          </a:xfrm>
          <a:prstGeom prst="rect">
            <a:avLst/>
          </a:prstGeom>
          <a:ln w="0">
            <a:noFill/>
          </a:ln>
        </p:spPr>
      </p:pic>
      <p:pic>
        <p:nvPicPr>
          <p:cNvPr id="109" name="Google Shape;129;p18" descr=""/>
          <p:cNvPicPr/>
          <p:nvPr/>
        </p:nvPicPr>
        <p:blipFill>
          <a:blip r:embed="rId3"/>
          <a:stretch/>
        </p:blipFill>
        <p:spPr>
          <a:xfrm>
            <a:off x="5091480" y="1542960"/>
            <a:ext cx="3790440" cy="1950120"/>
          </a:xfrm>
          <a:prstGeom prst="rect">
            <a:avLst/>
          </a:prstGeom>
          <a:ln w="0">
            <a:noFill/>
          </a:ln>
        </p:spPr>
      </p:pic>
      <p:pic>
        <p:nvPicPr>
          <p:cNvPr id="110" name="Google Shape;130;p18" descr=""/>
          <p:cNvPicPr/>
          <p:nvPr/>
        </p:nvPicPr>
        <p:blipFill>
          <a:blip r:embed="rId4"/>
          <a:stretch/>
        </p:blipFill>
        <p:spPr>
          <a:xfrm>
            <a:off x="5903640" y="3663360"/>
            <a:ext cx="2936520" cy="1338480"/>
          </a:xfrm>
          <a:prstGeom prst="rect">
            <a:avLst/>
          </a:prstGeom>
          <a:ln w="0">
            <a:noFill/>
          </a:ln>
        </p:spPr>
      </p:pic>
      <p:pic>
        <p:nvPicPr>
          <p:cNvPr id="111" name="Google Shape;131;p18" descr=""/>
          <p:cNvPicPr/>
          <p:nvPr/>
        </p:nvPicPr>
        <p:blipFill>
          <a:blip r:embed="rId5"/>
          <a:stretch/>
        </p:blipFill>
        <p:spPr>
          <a:xfrm>
            <a:off x="2397600" y="3437280"/>
            <a:ext cx="1595520" cy="1595520"/>
          </a:xfrm>
          <a:prstGeom prst="rect">
            <a:avLst/>
          </a:prstGeom>
          <a:ln w="0">
            <a:noFill/>
          </a:ln>
        </p:spPr>
      </p:pic>
      <p:sp>
        <p:nvSpPr>
          <p:cNvPr id="112" name="Google Shape;132;p18"/>
          <p:cNvSpPr/>
          <p:nvPr/>
        </p:nvSpPr>
        <p:spPr>
          <a:xfrm>
            <a:off x="496080" y="4478760"/>
            <a:ext cx="1530720" cy="59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900" spc="-1" strike="noStrike">
                <a:solidFill>
                  <a:srgbClr val="000000"/>
                </a:solidFill>
                <a:latin typeface="Lato"/>
                <a:ea typeface="Lato"/>
              </a:rPr>
              <a:t>Les catégorie 2 et 3 sont retirées : modalité trop élevée</a:t>
            </a:r>
            <a:endParaRPr b="0" lang="fr-FR" sz="900" spc="-1" strike="noStrike">
              <a:latin typeface="Arial"/>
            </a:endParaRPr>
          </a:p>
        </p:txBody>
      </p:sp>
      <p:sp>
        <p:nvSpPr>
          <p:cNvPr id="113" name="Google Shape;133;p18"/>
          <p:cNvSpPr/>
          <p:nvPr/>
        </p:nvSpPr>
        <p:spPr>
          <a:xfrm>
            <a:off x="496080" y="3126960"/>
            <a:ext cx="1595520" cy="792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000" spc="-1" strike="noStrike">
                <a:solidFill>
                  <a:srgbClr val="000000"/>
                </a:solidFill>
                <a:latin typeface="Lato"/>
                <a:ea typeface="Lato"/>
              </a:rPr>
              <a:t>Méthode re.sub sur l’arbre des catégories</a:t>
            </a:r>
            <a:endParaRPr b="0" lang="fr-FR" sz="1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000" spc="-1" strike="noStrike">
                <a:solidFill>
                  <a:srgbClr val="000000"/>
                </a:solidFill>
                <a:latin typeface="Lato"/>
                <a:ea typeface="Lato"/>
              </a:rPr>
              <a:t>Catégorie 1 sera notre “cible”</a:t>
            </a:r>
            <a:endParaRPr b="0" lang="fr-FR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759960" y="59760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87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2600" spc="-1" strike="noStrike">
                <a:solidFill>
                  <a:srgbClr val="1a1a1a"/>
                </a:solidFill>
                <a:latin typeface="Raleway"/>
                <a:ea typeface="Raleway"/>
              </a:rPr>
              <a:t>Traitement et extraction des features NLP</a:t>
            </a:r>
            <a:endParaRPr b="0" lang="fr-FR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fr-FR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674280" y="1684080"/>
            <a:ext cx="8330760" cy="245232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/>
          </a:bodyPr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AutoNum type="arabicPeriod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Tokenisation des “sac-de-mots” (décompose une phrase en tokens)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AutoNum type="arabicPeriod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Retirer :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les chiffres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la ponctuation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le lowercase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les non_ascii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les caractères spéciaux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Char char="-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les stopwords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1040">
              <a:lnSpc>
                <a:spcPct val="115000"/>
              </a:lnSpc>
              <a:buClr>
                <a:srgbClr val="595959"/>
              </a:buClr>
              <a:buFont typeface="Lato"/>
              <a:buAutoNum type="arabicPeriod"/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Stemmatisation ( réduit le mot en racine)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Google Shape;140;p19"/>
          <p:cNvSpPr/>
          <p:nvPr/>
        </p:nvSpPr>
        <p:spPr>
          <a:xfrm>
            <a:off x="6422040" y="4312080"/>
            <a:ext cx="2721600" cy="822600"/>
          </a:xfrm>
          <a:prstGeom prst="rect">
            <a:avLst/>
          </a:prstGeom>
          <a:solidFill>
            <a:srgbClr val="6fa8d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Le traitement est systématiquement appliqué avant l'extraction de features</a:t>
            </a:r>
            <a:endParaRPr b="0" lang="fr-FR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816480" y="59256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88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2600" spc="-1" strike="noStrike">
                <a:solidFill>
                  <a:srgbClr val="1a1a1a"/>
                </a:solidFill>
                <a:latin typeface="Raleway"/>
                <a:ea typeface="Raleway"/>
              </a:rPr>
              <a:t>Partitionnement BOW et métrique</a:t>
            </a:r>
            <a:endParaRPr b="0" lang="fr-FR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fr-FR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8" name="Google Shape;146;p20" descr=""/>
          <p:cNvPicPr/>
          <p:nvPr/>
        </p:nvPicPr>
        <p:blipFill>
          <a:blip r:embed="rId1"/>
          <a:stretch/>
        </p:blipFill>
        <p:spPr>
          <a:xfrm>
            <a:off x="1139400" y="1765800"/>
            <a:ext cx="6448320" cy="2984400"/>
          </a:xfrm>
          <a:prstGeom prst="rect">
            <a:avLst/>
          </a:prstGeom>
          <a:ln w="0">
            <a:noFill/>
          </a:ln>
        </p:spPr>
      </p:pic>
      <p:sp>
        <p:nvSpPr>
          <p:cNvPr id="119" name="Google Shape;147;p20"/>
          <p:cNvSpPr/>
          <p:nvPr/>
        </p:nvSpPr>
        <p:spPr>
          <a:xfrm>
            <a:off x="1139400" y="4654080"/>
            <a:ext cx="4555080" cy="39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ARI = 0.36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120" name="Google Shape;148;p20"/>
          <p:cNvSpPr/>
          <p:nvPr/>
        </p:nvSpPr>
        <p:spPr>
          <a:xfrm>
            <a:off x="7726680" y="4096800"/>
            <a:ext cx="1417320" cy="1035720"/>
          </a:xfrm>
          <a:prstGeom prst="rect">
            <a:avLst/>
          </a:prstGeom>
          <a:solidFill>
            <a:srgbClr val="6fa8d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Prévoir de pondérer les mots en fréquence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121" name="Google Shape;149;p20"/>
          <p:cNvSpPr/>
          <p:nvPr/>
        </p:nvSpPr>
        <p:spPr>
          <a:xfrm>
            <a:off x="816480" y="1246680"/>
            <a:ext cx="6545160" cy="60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Encodage par vecteur creux du texte avec CountVectorizer de scikit-learn : Comptage du nombre d’occurence 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122" name="Google Shape;150;p20"/>
          <p:cNvSpPr/>
          <p:nvPr/>
        </p:nvSpPr>
        <p:spPr>
          <a:xfrm>
            <a:off x="5844960" y="4750920"/>
            <a:ext cx="1881360" cy="39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575 features =&gt; 73</a:t>
            </a:r>
            <a:endParaRPr b="0" lang="fr-FR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727560" y="603000"/>
            <a:ext cx="7688520" cy="5349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rmAutofit fontScale="88000"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fr-FR" sz="2600" spc="-1" strike="noStrike">
                <a:solidFill>
                  <a:srgbClr val="1a1a1a"/>
                </a:solidFill>
                <a:latin typeface="Raleway"/>
                <a:ea typeface="Raleway"/>
              </a:rPr>
              <a:t>Partitionnement tf-idf et métrique</a:t>
            </a:r>
            <a:endParaRPr b="0" lang="fr-FR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fr-FR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fr-FR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4" name="Google Shape;156;p21" descr=""/>
          <p:cNvPicPr/>
          <p:nvPr/>
        </p:nvPicPr>
        <p:blipFill>
          <a:blip r:embed="rId1"/>
          <a:stretch/>
        </p:blipFill>
        <p:spPr>
          <a:xfrm>
            <a:off x="1347480" y="1701360"/>
            <a:ext cx="6448320" cy="2984400"/>
          </a:xfrm>
          <a:prstGeom prst="rect">
            <a:avLst/>
          </a:prstGeom>
          <a:ln w="0">
            <a:noFill/>
          </a:ln>
        </p:spPr>
      </p:pic>
      <p:sp>
        <p:nvSpPr>
          <p:cNvPr id="125" name="Google Shape;157;p21"/>
          <p:cNvSpPr/>
          <p:nvPr/>
        </p:nvSpPr>
        <p:spPr>
          <a:xfrm>
            <a:off x="1347480" y="4642920"/>
            <a:ext cx="3875040" cy="60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ARI = 0.35</a:t>
            </a:r>
            <a:endParaRPr b="0" lang="fr-FR" sz="1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fr-FR" sz="1400" spc="-1" strike="noStrike">
              <a:latin typeface="Arial"/>
            </a:endParaRPr>
          </a:p>
        </p:txBody>
      </p:sp>
      <p:sp>
        <p:nvSpPr>
          <p:cNvPr id="126" name="Google Shape;158;p21"/>
          <p:cNvSpPr/>
          <p:nvPr/>
        </p:nvSpPr>
        <p:spPr>
          <a:xfrm>
            <a:off x="727560" y="1227240"/>
            <a:ext cx="6594480" cy="38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300" spc="-1" strike="noStrike">
                <a:solidFill>
                  <a:srgbClr val="000000"/>
                </a:solidFill>
                <a:latin typeface="Lato"/>
                <a:ea typeface="Lato"/>
              </a:rPr>
              <a:t>Encodage par vecteur de fréquence creux de texte avec TfidfVectorizer de scikit-learn</a:t>
            </a:r>
            <a:endParaRPr b="0" lang="fr-FR" sz="1300" spc="-1" strike="noStrike">
              <a:latin typeface="Arial"/>
            </a:endParaRPr>
          </a:p>
        </p:txBody>
      </p:sp>
      <p:sp>
        <p:nvSpPr>
          <p:cNvPr id="127" name="Google Shape;159;p21"/>
          <p:cNvSpPr/>
          <p:nvPr/>
        </p:nvSpPr>
        <p:spPr>
          <a:xfrm>
            <a:off x="4100760" y="4775400"/>
            <a:ext cx="5129640" cy="381240"/>
          </a:xfrm>
          <a:prstGeom prst="rect">
            <a:avLst/>
          </a:prstGeom>
          <a:solidFill>
            <a:srgbClr val="6fa8d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300" spc="-1" strike="noStrike">
                <a:solidFill>
                  <a:srgbClr val="000000"/>
                </a:solidFill>
                <a:latin typeface="Lato"/>
                <a:ea typeface="Lato"/>
              </a:rPr>
              <a:t>Poids d’un mot n = Fréquence d’apparition d  x indicateur similarité</a:t>
            </a:r>
            <a:endParaRPr b="0" lang="fr-FR" sz="1300" spc="-1" strike="noStrike">
              <a:latin typeface="Arial"/>
            </a:endParaRPr>
          </a:p>
        </p:txBody>
      </p:sp>
      <p:sp>
        <p:nvSpPr>
          <p:cNvPr id="128" name="Google Shape;160;p21"/>
          <p:cNvSpPr/>
          <p:nvPr/>
        </p:nvSpPr>
        <p:spPr>
          <a:xfrm>
            <a:off x="7262280" y="4457160"/>
            <a:ext cx="1881360" cy="39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fr-FR" sz="1400" spc="-1" strike="noStrike">
                <a:solidFill>
                  <a:srgbClr val="000000"/>
                </a:solidFill>
                <a:latin typeface="Lato"/>
                <a:ea typeface="Lato"/>
              </a:rPr>
              <a:t>575 features =&gt; 123</a:t>
            </a:r>
            <a:endParaRPr b="0" lang="fr-FR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LibreOffice/7.2.7.2$Windows_X86_64 LibreOffice_project/8d71d29d553c0f7dcbfa38fbfda25ee34cce99a2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fr-FR</dc:language>
  <cp:lastModifiedBy/>
  <dcterms:modified xsi:type="dcterms:W3CDTF">2022-12-04T19:51:39Z</dcterms:modified>
  <cp:revision>2</cp:revision>
  <dc:subject/>
  <dc:title/>
</cp:coreProperties>
</file>